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</p:sldMasterIdLst>
  <p:sldIdLst>
    <p:sldId id="256" r:id="rId2"/>
    <p:sldId id="257" r:id="rId3"/>
    <p:sldId id="260" r:id="rId4"/>
    <p:sldId id="268" r:id="rId5"/>
    <p:sldId id="289" r:id="rId6"/>
    <p:sldId id="258" r:id="rId7"/>
    <p:sldId id="264" r:id="rId8"/>
    <p:sldId id="262" r:id="rId9"/>
    <p:sldId id="269" r:id="rId10"/>
    <p:sldId id="270" r:id="rId11"/>
    <p:sldId id="271" r:id="rId12"/>
    <p:sldId id="273" r:id="rId13"/>
    <p:sldId id="275" r:id="rId14"/>
    <p:sldId id="272" r:id="rId15"/>
    <p:sldId id="276" r:id="rId16"/>
    <p:sldId id="278" r:id="rId17"/>
    <p:sldId id="286" r:id="rId18"/>
    <p:sldId id="263" r:id="rId19"/>
    <p:sldId id="279" r:id="rId20"/>
    <p:sldId id="265" r:id="rId21"/>
    <p:sldId id="280" r:id="rId22"/>
    <p:sldId id="281" r:id="rId23"/>
    <p:sldId id="282" r:id="rId24"/>
    <p:sldId id="283" r:id="rId25"/>
    <p:sldId id="284" r:id="rId26"/>
    <p:sldId id="285" r:id="rId27"/>
    <p:sldId id="266" r:id="rId28"/>
    <p:sldId id="267" r:id="rId29"/>
    <p:sldId id="288" r:id="rId30"/>
    <p:sldId id="290" r:id="rId31"/>
    <p:sldId id="291" r:id="rId32"/>
    <p:sldId id="296" r:id="rId33"/>
    <p:sldId id="298" r:id="rId34"/>
    <p:sldId id="300" r:id="rId35"/>
    <p:sldId id="293" r:id="rId36"/>
    <p:sldId id="294" r:id="rId37"/>
    <p:sldId id="295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81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288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14588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66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264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996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29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5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5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8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3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1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5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5/15/2017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0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cv.ucf.edu/people/faculty/shah.html" TargetMode="External"/><Relationship Id="rId2" Type="http://schemas.openxmlformats.org/officeDocument/2006/relationships/hyperlink" Target="http://www.cs.stanford.edu/~amir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City-Scale </a:t>
            </a:r>
            <a:r>
              <a:rPr lang="en-US"/>
              <a:t>Location Recognition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Berkay </a:t>
            </a:r>
            <a:r>
              <a:rPr lang="tr-TR" dirty="0"/>
              <a:t>inan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5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31783" y="1499244"/>
                <a:ext cx="8946541" cy="4195481"/>
              </a:xfrm>
            </p:spPr>
            <p:txBody>
              <a:bodyPr/>
              <a:lstStyle/>
              <a:p>
                <a:r>
                  <a:rPr lang="en-US" dirty="0"/>
                  <a:t>Hierarchical K-means clustering</a:t>
                </a:r>
              </a:p>
              <a:p>
                <a:pPr lvl="1"/>
                <a:r>
                  <a:rPr lang="en-US" dirty="0"/>
                  <a:t>Used to map features to visual words</a:t>
                </a:r>
              </a:p>
              <a:p>
                <a:r>
                  <a:rPr lang="en-US" dirty="0"/>
                  <a:t>At each level apply K-means clustering  to each cluster</a:t>
                </a:r>
              </a:p>
              <a:p>
                <a:r>
                  <a:rPr lang="en-US" b="0" dirty="0"/>
                  <a:t>Tree structure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 leaf nodes with branching factor K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1783" y="1499244"/>
                <a:ext cx="8946541" cy="4195481"/>
              </a:xfrm>
              <a:blipFill>
                <a:blip r:embed="rId2"/>
                <a:stretch>
                  <a:fillRect l="-272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44" y="3474720"/>
            <a:ext cx="7742021" cy="23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0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961423"/>
                <a:ext cx="8946541" cy="4195481"/>
              </a:xfrm>
            </p:spPr>
            <p:txBody>
              <a:bodyPr/>
              <a:lstStyle/>
              <a:p>
                <a:r>
                  <a:rPr lang="en-US" dirty="0"/>
                  <a:t>Two methods of building</a:t>
                </a:r>
              </a:p>
              <a:p>
                <a:pPr lvl="1"/>
                <a:r>
                  <a:rPr lang="en-US" dirty="0"/>
                  <a:t>Agglomerative (Bottom up)</a:t>
                </a:r>
              </a:p>
              <a:p>
                <a:pPr lvl="1"/>
                <a:r>
                  <a:rPr lang="en-US" dirty="0"/>
                  <a:t>Divisive (Top down)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Advantages</a:t>
                </a:r>
              </a:p>
              <a:p>
                <a:pPr lvl="1"/>
                <a:r>
                  <a:rPr lang="en-US" dirty="0"/>
                  <a:t>Search time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Disadvantages</a:t>
                </a:r>
              </a:p>
              <a:p>
                <a:pPr lvl="1"/>
                <a:r>
                  <a:rPr lang="en-US" dirty="0"/>
                  <a:t>Slower than K-means to construct</a:t>
                </a:r>
              </a:p>
              <a:p>
                <a:pPr lvl="1"/>
                <a:r>
                  <a:rPr lang="en-US" dirty="0"/>
                  <a:t>Heuristic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961423"/>
                <a:ext cx="8946541" cy="4195481"/>
              </a:xfrm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73" y="2352501"/>
            <a:ext cx="7176620" cy="23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Bin First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69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Bin First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0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Bin First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27" y="2019993"/>
            <a:ext cx="6792892" cy="4538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7688" y="5912410"/>
            <a:ext cx="135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Depth Level : 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77688" y="2642644"/>
            <a:ext cx="135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Depth</a:t>
            </a:r>
          </a:p>
          <a:p>
            <a:r>
              <a:rPr lang="en-US" dirty="0">
                <a:solidFill>
                  <a:schemeClr val="bg1"/>
                </a:solidFill>
              </a:rPr>
              <a:t>Level: 1</a:t>
            </a:r>
          </a:p>
        </p:txBody>
      </p:sp>
    </p:spTree>
    <p:extLst>
      <p:ext uri="{BB962C8B-B14F-4D97-AF65-F5344CB8AC3E}">
        <p14:creationId xmlns:p14="http://schemas.microsoft.com/office/powerpoint/2010/main" val="76757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313" y="1694297"/>
            <a:ext cx="2552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N=2</a:t>
            </a:r>
          </a:p>
        </p:txBody>
      </p:sp>
    </p:spTree>
    <p:extLst>
      <p:ext uri="{BB962C8B-B14F-4D97-AF65-F5344CB8AC3E}">
        <p14:creationId xmlns:p14="http://schemas.microsoft.com/office/powerpoint/2010/main" val="408475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313" y="1694297"/>
            <a:ext cx="2552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N=2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47" y="1265382"/>
            <a:ext cx="8003248" cy="5491018"/>
          </a:xfrm>
        </p:spPr>
      </p:pic>
    </p:spTree>
    <p:extLst>
      <p:ext uri="{BB962C8B-B14F-4D97-AF65-F5344CB8AC3E}">
        <p14:creationId xmlns:p14="http://schemas.microsoft.com/office/powerpoint/2010/main" val="1992824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Tree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146" y="1537856"/>
            <a:ext cx="5011316" cy="4472246"/>
          </a:xfrm>
        </p:spPr>
        <p:txBody>
          <a:bodyPr>
            <a:normAutofit/>
          </a:bodyPr>
          <a:lstStyle/>
          <a:p>
            <a:r>
              <a:rPr lang="en-US" dirty="0"/>
              <a:t>Best Bin First</a:t>
            </a:r>
          </a:p>
          <a:p>
            <a:pPr lvl="1"/>
            <a:r>
              <a:rPr lang="en-US" dirty="0"/>
              <a:t>K  comparisons at each level	</a:t>
            </a:r>
          </a:p>
          <a:p>
            <a:pPr lvl="1"/>
            <a:r>
              <a:rPr lang="en-US" dirty="0"/>
              <a:t>To change number of comparisons, a new tree must be constructed</a:t>
            </a:r>
          </a:p>
          <a:p>
            <a:endParaRPr lang="en-US" dirty="0"/>
          </a:p>
          <a:p>
            <a:r>
              <a:rPr lang="en-US" dirty="0"/>
              <a:t>Greedy N-Best Paths Search</a:t>
            </a:r>
          </a:p>
          <a:p>
            <a:pPr lvl="1"/>
            <a:r>
              <a:rPr lang="en-US" dirty="0"/>
              <a:t>KN comparisons at each level</a:t>
            </a:r>
          </a:p>
          <a:p>
            <a:pPr lvl="1"/>
            <a:r>
              <a:rPr lang="en-US" dirty="0"/>
              <a:t>Number of comparisons can be change on-the-fly</a:t>
            </a:r>
          </a:p>
          <a:p>
            <a:pPr lvl="1"/>
            <a:r>
              <a:rPr lang="en-US" dirty="0"/>
              <a:t>Allows trade-off for complexity vs search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62" y="2052918"/>
            <a:ext cx="52387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1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Informative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</a:t>
            </a:r>
          </a:p>
          <a:p>
            <a:pPr lvl="1"/>
            <a:r>
              <a:rPr lang="en-US" dirty="0"/>
              <a:t>NP-Hard</a:t>
            </a:r>
          </a:p>
          <a:p>
            <a:pPr lvl="1"/>
            <a:r>
              <a:rPr lang="en-US" dirty="0"/>
              <a:t>Computation time grows with high polynomials of N</a:t>
            </a:r>
          </a:p>
          <a:p>
            <a:pPr lvl="1"/>
            <a:r>
              <a:rPr lang="en-US" dirty="0"/>
              <a:t>Too many features</a:t>
            </a:r>
          </a:p>
          <a:p>
            <a:endParaRPr lang="en-US" dirty="0"/>
          </a:p>
          <a:p>
            <a:r>
              <a:rPr lang="en-US" dirty="0"/>
              <a:t>Cannot use all of the features</a:t>
            </a:r>
          </a:p>
          <a:p>
            <a:pPr lvl="1"/>
            <a:r>
              <a:rPr lang="en-US" dirty="0"/>
              <a:t>Choose the features that provide the most information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2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09964"/>
            <a:ext cx="8946541" cy="5038435"/>
          </a:xfrm>
        </p:spPr>
        <p:txBody>
          <a:bodyPr/>
          <a:lstStyle/>
          <a:p>
            <a:r>
              <a:rPr lang="en-US" dirty="0"/>
              <a:t>Project based on</a:t>
            </a:r>
          </a:p>
          <a:p>
            <a:pPr lvl="1"/>
            <a:r>
              <a:rPr lang="en-US" dirty="0"/>
              <a:t>G. Schindler, M. Brown and R. </a:t>
            </a:r>
            <a:r>
              <a:rPr lang="en-US" dirty="0" err="1"/>
              <a:t>Szeliski</a:t>
            </a:r>
            <a:r>
              <a:rPr lang="en-US" dirty="0"/>
              <a:t>, "City-Scale Location Recognition," </a:t>
            </a:r>
            <a:r>
              <a:rPr lang="en-US" i="1" dirty="0"/>
              <a:t>2007 IEEE Conference on Computer Vision and Pattern Recognition</a:t>
            </a:r>
            <a:endParaRPr lang="en-US" dirty="0"/>
          </a:p>
          <a:p>
            <a:r>
              <a:rPr lang="tr-TR" dirty="0"/>
              <a:t>Object</a:t>
            </a:r>
            <a:r>
              <a:rPr lang="en-US" dirty="0" err="1"/>
              <a:t>ive</a:t>
            </a:r>
            <a:endParaRPr lang="en-US" dirty="0"/>
          </a:p>
          <a:p>
            <a:pPr lvl="1"/>
            <a:r>
              <a:rPr lang="en-US" dirty="0"/>
              <a:t>Estimate the location of a photograph by searching a large database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85" y="3684883"/>
            <a:ext cx="3421869" cy="2275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90" y="3685309"/>
            <a:ext cx="2537204" cy="22767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087649" y="4246323"/>
            <a:ext cx="1027135" cy="688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,for each location</a:t>
            </a:r>
          </a:p>
          <a:p>
            <a:pPr lvl="1"/>
            <a:r>
              <a:rPr lang="en-US" dirty="0"/>
              <a:t>Find words with that only appears in one location</a:t>
            </a:r>
          </a:p>
          <a:p>
            <a:r>
              <a:rPr lang="en-US"/>
              <a:t>Quantitively, </a:t>
            </a:r>
            <a:r>
              <a:rPr lang="en-US" dirty="0"/>
              <a:t>the information gain can be expressed with information theory.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49" y="3699164"/>
            <a:ext cx="6494665" cy="2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information gain for word j at location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Problem of choosing informative features</a:t>
                </a:r>
              </a:p>
              <a:p>
                <a:pPr lvl="1"/>
                <a:r>
                  <a:rPr lang="en-US" dirty="0" err="1"/>
                  <a:t>argmax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argmax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8158" y="3698690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158" y="3698690"/>
                <a:ext cx="618503" cy="391646"/>
              </a:xfrm>
              <a:prstGeom prst="rect">
                <a:avLst/>
              </a:prstGeom>
              <a:blipFill>
                <a:blip r:embed="rId3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39110" y="3698690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10" y="3698690"/>
                <a:ext cx="618503" cy="391646"/>
              </a:xfrm>
              <a:prstGeom prst="rect">
                <a:avLst/>
              </a:prstGeom>
              <a:blipFill>
                <a:blip r:embed="rId4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1677" y="4150658"/>
                <a:ext cx="2666435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argmin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77" y="4150658"/>
                <a:ext cx="2666435" cy="414794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39109" y="4429951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09" y="4429951"/>
                <a:ext cx="618503" cy="391646"/>
              </a:xfrm>
              <a:prstGeom prst="rect">
                <a:avLst/>
              </a:prstGeom>
              <a:blipFill>
                <a:blip r:embed="rId6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77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24" y="2816833"/>
            <a:ext cx="7535327" cy="26673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41964" y="6001789"/>
                <a:ext cx="1221360" cy="424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4" y="6001789"/>
                <a:ext cx="1221360" cy="424347"/>
              </a:xfrm>
              <a:prstGeom prst="rect">
                <a:avLst/>
              </a:prstGeom>
              <a:blipFill>
                <a:blip r:embed="rId3"/>
                <a:stretch>
                  <a:fillRect t="-101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48472" y="5989798"/>
                <a:ext cx="1240532" cy="448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ba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72" y="5989798"/>
                <a:ext cx="1240532" cy="448328"/>
              </a:xfrm>
              <a:prstGeom prst="rect">
                <a:avLst/>
              </a:prstGeom>
              <a:blipFill>
                <a:blip r:embed="rId4"/>
                <a:stretch>
                  <a:fillRect t="-9589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5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80264"/>
            <a:ext cx="8946541" cy="4195481"/>
          </a:xfrm>
        </p:spPr>
        <p:txBody>
          <a:bodyPr anchor="ctr" anchorCtr="0"/>
          <a:lstStyle/>
          <a:p>
            <a:r>
              <a:rPr lang="en-US" dirty="0"/>
              <a:t>For each image in database</a:t>
            </a:r>
          </a:p>
          <a:p>
            <a:pPr lvl="1"/>
            <a:r>
              <a:rPr lang="en-US" dirty="0"/>
              <a:t>For each feature</a:t>
            </a:r>
          </a:p>
          <a:p>
            <a:pPr lvl="2"/>
            <a:r>
              <a:rPr lang="en-US" dirty="0"/>
              <a:t>Calculate the information gain of corresponding word</a:t>
            </a:r>
          </a:p>
          <a:p>
            <a:pPr lvl="1"/>
            <a:r>
              <a:rPr lang="en-US" dirty="0"/>
              <a:t>Choose most informative features as representative of this image</a:t>
            </a:r>
          </a:p>
        </p:txBody>
      </p:sp>
    </p:spTree>
    <p:extLst>
      <p:ext uri="{BB962C8B-B14F-4D97-AF65-F5344CB8AC3E}">
        <p14:creationId xmlns:p14="http://schemas.microsoft.com/office/powerpoint/2010/main" val="254806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Chicken and Egg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40811"/>
            <a:ext cx="6552652" cy="4195481"/>
          </a:xfrm>
        </p:spPr>
        <p:txBody>
          <a:bodyPr anchor="ctr" anchorCtr="0"/>
          <a:lstStyle/>
          <a:p>
            <a:r>
              <a:rPr lang="en-US" dirty="0"/>
              <a:t>We need visual words to calculate information gain</a:t>
            </a:r>
          </a:p>
          <a:p>
            <a:endParaRPr lang="en-US" dirty="0"/>
          </a:p>
          <a:p>
            <a:r>
              <a:rPr lang="en-US" dirty="0"/>
              <a:t>We need information gain to build the vocabulary of words</a:t>
            </a:r>
          </a:p>
        </p:txBody>
      </p:sp>
      <p:pic>
        <p:nvPicPr>
          <p:cNvPr id="1026" name="Picture 2" descr="http://www.popsci.com/sites/popsci.com/files/styles/medium_1x_/public/import/2013/images/2013/02/fyichicken_colorcorrected.jpg?itok=cFz9LU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65" y="2153611"/>
            <a:ext cx="4161766" cy="31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3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Training Block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8" y="2179782"/>
            <a:ext cx="11564204" cy="3485248"/>
          </a:xfrm>
        </p:spPr>
      </p:pic>
    </p:spTree>
    <p:extLst>
      <p:ext uri="{BB962C8B-B14F-4D97-AF65-F5344CB8AC3E}">
        <p14:creationId xmlns:p14="http://schemas.microsoft.com/office/powerpoint/2010/main" val="2534387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Training Block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200000"/>
            <a:ext cx="8552874" cy="10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9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8" y="2052918"/>
            <a:ext cx="6040582" cy="4195481"/>
          </a:xfrm>
        </p:spPr>
        <p:txBody>
          <a:bodyPr/>
          <a:lstStyle/>
          <a:p>
            <a:r>
              <a:rPr lang="en-US" dirty="0"/>
              <a:t>To match query image</a:t>
            </a:r>
          </a:p>
          <a:p>
            <a:pPr lvl="1"/>
            <a:r>
              <a:rPr lang="en-US" dirty="0"/>
              <a:t>Each query feature casts votes for database images</a:t>
            </a:r>
          </a:p>
          <a:p>
            <a:pPr lvl="1"/>
            <a:endParaRPr lang="en-US" dirty="0"/>
          </a:p>
          <a:p>
            <a:r>
              <a:rPr lang="en-US" dirty="0"/>
              <a:t>Feature that maps onto a ‘crowded’ word</a:t>
            </a:r>
          </a:p>
          <a:p>
            <a:pPr lvl="1"/>
            <a:r>
              <a:rPr lang="en-US" dirty="0"/>
              <a:t>Lesser weight</a:t>
            </a:r>
          </a:p>
          <a:p>
            <a:endParaRPr lang="en-US" dirty="0"/>
          </a:p>
          <a:p>
            <a:r>
              <a:rPr lang="en-US" dirty="0"/>
              <a:t>Feature that votes for an image that has too many features</a:t>
            </a:r>
          </a:p>
          <a:p>
            <a:pPr marL="742950" lvl="2" indent="-342900"/>
            <a:r>
              <a:rPr lang="en-US" dirty="0"/>
              <a:t>Lesser weight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362036"/>
            <a:ext cx="5868666" cy="1378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27" y="4965859"/>
            <a:ext cx="3453968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4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Scheme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7275" y="1757180"/>
            <a:ext cx="8946541" cy="4195481"/>
          </a:xfrm>
        </p:spPr>
        <p:txBody>
          <a:bodyPr anchor="ctr" anchorCtr="0"/>
          <a:lstStyle/>
          <a:p>
            <a:r>
              <a:rPr lang="en-US" dirty="0"/>
              <a:t>Averaging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18" y="1378314"/>
            <a:ext cx="5911272" cy="53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3909427"/>
                <a:ext cx="8946541" cy="20295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𝑛𝑒𝑎𝑟𝑏𝑦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𝑙𝑜𝑐𝑎𝑡𝑖𝑜𝑛𝑠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3909427"/>
                <a:ext cx="8946541" cy="2029555"/>
              </a:xfrm>
              <a:blipFill>
                <a:blip r:embed="rId2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88" y="2082865"/>
            <a:ext cx="765916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064106" cy="4195481"/>
          </a:xfrm>
        </p:spPr>
        <p:txBody>
          <a:bodyPr/>
          <a:lstStyle/>
          <a:p>
            <a:r>
              <a:rPr lang="en-US" dirty="0"/>
              <a:t>Google Street View Dataset</a:t>
            </a:r>
          </a:p>
          <a:p>
            <a:pPr lvl="1"/>
            <a:r>
              <a:rPr lang="en-US" dirty="0">
                <a:hlinkClick r:id="rId2"/>
              </a:rPr>
              <a:t>Amir Roshan </a:t>
            </a:r>
            <a:r>
              <a:rPr lang="en-US" dirty="0" err="1">
                <a:hlinkClick r:id="rId2"/>
              </a:rPr>
              <a:t>Zamir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Mubarak Shah</a:t>
            </a:r>
            <a:r>
              <a:rPr lang="en-US" dirty="0"/>
              <a:t>, "Image Geo-localization Based on Multiple Nearest Neighbor Feature Matching using Generalized Graphs", IEEE Transactions on Pattern Analysis and Machine Intelligence (</a:t>
            </a:r>
            <a:r>
              <a:rPr lang="en-US" b="1" dirty="0"/>
              <a:t>TPAMI</a:t>
            </a:r>
            <a:r>
              <a:rPr lang="en-US" dirty="0"/>
              <a:t>)</a:t>
            </a:r>
          </a:p>
          <a:p>
            <a:r>
              <a:rPr lang="en-US" dirty="0"/>
              <a:t>Pittsburgh, Florida, Manhattan</a:t>
            </a:r>
          </a:p>
          <a:p>
            <a:r>
              <a:rPr lang="en-US" dirty="0"/>
              <a:t>Images from 10343 locations alongside with their latitude and longitude</a:t>
            </a:r>
          </a:p>
          <a:p>
            <a:pPr lvl="1"/>
            <a:r>
              <a:rPr lang="en-US" dirty="0"/>
              <a:t>There are 6 images at each location</a:t>
            </a:r>
          </a:p>
          <a:p>
            <a:pPr lvl="1"/>
            <a:r>
              <a:rPr lang="en-US" dirty="0"/>
              <a:t>62058 images</a:t>
            </a:r>
          </a:p>
        </p:txBody>
      </p:sp>
      <p:pic>
        <p:nvPicPr>
          <p:cNvPr id="2050" name="Picture 2" descr="http://vision.eecs.ucf.edu/projects/WhereAmI/Project%20Page-Where%20Am%20I_files/image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48" y="2502764"/>
            <a:ext cx="4972410" cy="34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86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29" y="221809"/>
            <a:ext cx="9404723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838" y="1185615"/>
            <a:ext cx="7698943" cy="1180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Out of 10343 locations </a:t>
            </a:r>
          </a:p>
          <a:p>
            <a:pPr lvl="1"/>
            <a:r>
              <a:rPr lang="en-US" dirty="0"/>
              <a:t>1000 location used</a:t>
            </a:r>
          </a:p>
          <a:p>
            <a:pPr lvl="1"/>
            <a:r>
              <a:rPr lang="en-US" dirty="0"/>
              <a:t>Each training subset had 100 locations (500 images)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19" y="2304697"/>
            <a:ext cx="5409768" cy="4076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2" y="2604655"/>
            <a:ext cx="5794413" cy="35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4912" y="1341719"/>
            <a:ext cx="8779597" cy="385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1.1 km x 1.4 km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54" y="1727201"/>
            <a:ext cx="6025204" cy="47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4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Matches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51" y="1853248"/>
            <a:ext cx="2050450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5" y="1517408"/>
            <a:ext cx="2660737" cy="2128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51" y="4049677"/>
            <a:ext cx="2668119" cy="2134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5" y="4049677"/>
            <a:ext cx="2669886" cy="21359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4255" y="6271491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5455" y="242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25455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83195" y="242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42" y="1605165"/>
            <a:ext cx="2663528" cy="21308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83195" y="51169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54149" y="628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40083" y="368034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 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9220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176 m</a:t>
            </a:r>
          </a:p>
        </p:txBody>
      </p:sp>
    </p:spTree>
    <p:extLst>
      <p:ext uri="{BB962C8B-B14F-4D97-AF65-F5344CB8AC3E}">
        <p14:creationId xmlns:p14="http://schemas.microsoft.com/office/powerpoint/2010/main" val="2629148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Matches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6" y="1517408"/>
            <a:ext cx="2660737" cy="2128590"/>
          </a:xfr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775547"/>
            <a:ext cx="2942466" cy="39232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85000" y="569883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Image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97" y="4049677"/>
            <a:ext cx="2669886" cy="21359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45569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5455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39772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39772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76" y="4049677"/>
            <a:ext cx="2669887" cy="2135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76" y="1517470"/>
            <a:ext cx="2660660" cy="21285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4149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151 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40083" y="368034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103 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28170" y="628167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67 m</a:t>
            </a:r>
          </a:p>
        </p:txBody>
      </p:sp>
    </p:spTree>
    <p:extLst>
      <p:ext uri="{BB962C8B-B14F-4D97-AF65-F5344CB8AC3E}">
        <p14:creationId xmlns:p14="http://schemas.microsoft.com/office/powerpoint/2010/main" val="4250015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Matches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3400" y="493296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23917" y="2182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23917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39772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39772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0" y="2340366"/>
            <a:ext cx="3818704" cy="2539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96" y="1517470"/>
            <a:ext cx="2813341" cy="2250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64" y="4049676"/>
            <a:ext cx="2790004" cy="2232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17" y="1517469"/>
            <a:ext cx="2813341" cy="2250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818" y="4049676"/>
            <a:ext cx="2778203" cy="2232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4149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181 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40083" y="368034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 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99220" y="628167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 m</a:t>
            </a:r>
          </a:p>
        </p:txBody>
      </p:sp>
    </p:spTree>
    <p:extLst>
      <p:ext uri="{BB962C8B-B14F-4D97-AF65-F5344CB8AC3E}">
        <p14:creationId xmlns:p14="http://schemas.microsoft.com/office/powerpoint/2010/main" val="338566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Success: Vicinity of 80 m</a:t>
                </a:r>
              </a:p>
              <a:p>
                <a:r>
                  <a:rPr lang="en-US" dirty="0"/>
                  <a:t>Vocabulary tree: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N=8</a:t>
                </a:r>
              </a:p>
              <a:p>
                <a:r>
                  <a:rPr lang="en-US" dirty="0"/>
                  <a:t>Average query time: 4.3 s</a:t>
                </a:r>
              </a:p>
              <a:p>
                <a:r>
                  <a:rPr lang="en-US" dirty="0"/>
                  <a:t>Non-averaging</a:t>
                </a:r>
              </a:p>
              <a:p>
                <a:pPr lvl="1"/>
                <a:r>
                  <a:rPr lang="en-US" dirty="0"/>
                  <a:t>15% at first result</a:t>
                </a:r>
              </a:p>
              <a:p>
                <a:pPr lvl="1"/>
                <a:r>
                  <a:rPr lang="en-US" dirty="0"/>
                  <a:t>42% at first 10 results</a:t>
                </a:r>
              </a:p>
              <a:p>
                <a:pPr lvl="1"/>
                <a:r>
                  <a:rPr lang="en-US" dirty="0"/>
                  <a:t>85% at first 100 results</a:t>
                </a:r>
              </a:p>
              <a:p>
                <a:r>
                  <a:rPr lang="en-US" dirty="0"/>
                  <a:t>Averaging</a:t>
                </a:r>
              </a:p>
              <a:p>
                <a:pPr lvl="1"/>
                <a:r>
                  <a:rPr lang="en-US" dirty="0"/>
                  <a:t>17% at first result</a:t>
                </a:r>
              </a:p>
              <a:p>
                <a:pPr lvl="1"/>
                <a:r>
                  <a:rPr lang="en-US" dirty="0"/>
                  <a:t>23% at first 10 result</a:t>
                </a:r>
              </a:p>
              <a:p>
                <a:pPr lvl="1"/>
                <a:r>
                  <a:rPr lang="en-US" dirty="0"/>
                  <a:t>46% at first 100 result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2180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62" y="2052918"/>
            <a:ext cx="6127638" cy="45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26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64" y="1533236"/>
            <a:ext cx="10138207" cy="49379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Comparing different N for Greedy N-Best Paths</a:t>
            </a:r>
          </a:p>
          <a:p>
            <a:r>
              <a:rPr lang="en-US" dirty="0"/>
              <a:t>N=1</a:t>
            </a:r>
          </a:p>
          <a:p>
            <a:pPr lvl="1"/>
            <a:r>
              <a:rPr lang="en-US" dirty="0"/>
              <a:t>Average query time: 1.9 s</a:t>
            </a:r>
          </a:p>
          <a:p>
            <a:pPr lvl="1"/>
            <a:r>
              <a:rPr lang="en-US" dirty="0"/>
              <a:t>22% at first result</a:t>
            </a:r>
          </a:p>
          <a:p>
            <a:pPr lvl="1"/>
            <a:r>
              <a:rPr lang="en-US" dirty="0"/>
              <a:t>53% at first 10 results</a:t>
            </a:r>
          </a:p>
          <a:p>
            <a:pPr lvl="1"/>
            <a:r>
              <a:rPr lang="en-US" dirty="0"/>
              <a:t>90% at first 100 results</a:t>
            </a:r>
          </a:p>
          <a:p>
            <a:r>
              <a:rPr lang="en-US" dirty="0"/>
              <a:t>N=4</a:t>
            </a:r>
          </a:p>
          <a:p>
            <a:pPr lvl="1"/>
            <a:r>
              <a:rPr lang="en-US" dirty="0"/>
              <a:t>Average query time: 2.2 s</a:t>
            </a:r>
          </a:p>
          <a:p>
            <a:pPr lvl="1"/>
            <a:r>
              <a:rPr lang="en-US" dirty="0"/>
              <a:t>19% at first result</a:t>
            </a:r>
          </a:p>
          <a:p>
            <a:pPr lvl="1"/>
            <a:r>
              <a:rPr lang="en-US" dirty="0"/>
              <a:t>46% at first 10 results</a:t>
            </a:r>
          </a:p>
          <a:p>
            <a:pPr lvl="1"/>
            <a:r>
              <a:rPr lang="en-US" dirty="0"/>
              <a:t>92% at first 100 results</a:t>
            </a:r>
          </a:p>
          <a:p>
            <a:r>
              <a:rPr lang="en-US" dirty="0"/>
              <a:t>N=8</a:t>
            </a:r>
          </a:p>
          <a:p>
            <a:pPr lvl="1"/>
            <a:r>
              <a:rPr lang="en-US" dirty="0"/>
              <a:t>Average query time: 4.3 s</a:t>
            </a:r>
          </a:p>
          <a:p>
            <a:pPr lvl="1"/>
            <a:r>
              <a:rPr lang="en-US" dirty="0"/>
              <a:t>14% at first result</a:t>
            </a:r>
          </a:p>
          <a:p>
            <a:pPr lvl="1"/>
            <a:r>
              <a:rPr lang="en-US" dirty="0"/>
              <a:t>43% at first 10 results</a:t>
            </a:r>
          </a:p>
          <a:p>
            <a:pPr lvl="1"/>
            <a:r>
              <a:rPr lang="en-US" dirty="0"/>
              <a:t>84% at first 100 results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35" y="2096654"/>
            <a:ext cx="5727636" cy="41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70342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73" y="2270342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9235" y="6318604"/>
            <a:ext cx="28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plot, zoomed in</a:t>
            </a:r>
          </a:p>
        </p:txBody>
      </p:sp>
    </p:spTree>
    <p:extLst>
      <p:ext uri="{BB962C8B-B14F-4D97-AF65-F5344CB8AC3E}">
        <p14:creationId xmlns:p14="http://schemas.microsoft.com/office/powerpoint/2010/main" val="140488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Averaging operation didn’t improve performance</a:t>
            </a:r>
          </a:p>
          <a:p>
            <a:pPr lvl="1"/>
            <a:r>
              <a:rPr lang="en-US" dirty="0"/>
              <a:t>Dataset is too sparse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overlapping images of same locations to training dataset</a:t>
            </a:r>
          </a:p>
          <a:p>
            <a:pPr lvl="1"/>
            <a:r>
              <a:rPr lang="en-US" dirty="0"/>
              <a:t>Effective feature selection</a:t>
            </a:r>
          </a:p>
          <a:p>
            <a:pPr lvl="2"/>
            <a:r>
              <a:rPr lang="en-US" dirty="0"/>
              <a:t>Likely to increase performance</a:t>
            </a:r>
          </a:p>
          <a:p>
            <a:r>
              <a:rPr lang="en-US" dirty="0"/>
              <a:t>Adding new locations to training dataset</a:t>
            </a:r>
          </a:p>
          <a:p>
            <a:pPr lvl="1"/>
            <a:r>
              <a:rPr lang="en-US" dirty="0"/>
              <a:t>Decreases the number of features chosen from each image</a:t>
            </a:r>
          </a:p>
          <a:p>
            <a:pPr lvl="2"/>
            <a:r>
              <a:rPr lang="en-US" dirty="0"/>
              <a:t>Likely to decrease performance</a:t>
            </a:r>
          </a:p>
        </p:txBody>
      </p:sp>
    </p:spTree>
    <p:extLst>
      <p:ext uri="{BB962C8B-B14F-4D97-AF65-F5344CB8AC3E}">
        <p14:creationId xmlns:p14="http://schemas.microsoft.com/office/powerpoint/2010/main" val="314580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14530" y="1296784"/>
            <a:ext cx="10362941" cy="5128953"/>
            <a:chOff x="717102" y="1296784"/>
            <a:chExt cx="10362941" cy="51289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477" y="1296784"/>
              <a:ext cx="3148446" cy="25187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02" y="1296784"/>
              <a:ext cx="3148446" cy="25187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02" y="3906980"/>
              <a:ext cx="3148446" cy="251875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477" y="3906980"/>
              <a:ext cx="3148446" cy="25187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197" y="3906980"/>
              <a:ext cx="3148446" cy="25187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597" y="1296784"/>
              <a:ext cx="3148446" cy="2518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1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639 images taken with consumer digital cameras</a:t>
            </a:r>
          </a:p>
          <a:p>
            <a:pPr lvl="1"/>
            <a:r>
              <a:rPr lang="en-US" dirty="0"/>
              <a:t>460 image has ground truth information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8" y="3200399"/>
            <a:ext cx="2428009" cy="3237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72" y="3389743"/>
            <a:ext cx="4287981" cy="285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8" y="3246003"/>
            <a:ext cx="4194847" cy="31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7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 to Image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approach to image matching</a:t>
            </a:r>
          </a:p>
          <a:p>
            <a:pPr lvl="1"/>
            <a:r>
              <a:rPr lang="en-US" dirty="0"/>
              <a:t>Extract rotation invariant features from each database image</a:t>
            </a:r>
          </a:p>
          <a:p>
            <a:pPr lvl="1"/>
            <a:r>
              <a:rPr lang="en-US" dirty="0"/>
              <a:t>Build </a:t>
            </a:r>
            <a:r>
              <a:rPr lang="en-US" dirty="0" err="1"/>
              <a:t>kd</a:t>
            </a:r>
            <a:r>
              <a:rPr lang="en-US" dirty="0"/>
              <a:t>-tree of feature space</a:t>
            </a:r>
          </a:p>
          <a:p>
            <a:pPr lvl="1"/>
            <a:r>
              <a:rPr lang="en-US" dirty="0"/>
              <a:t>Match each feature in query image to database features</a:t>
            </a:r>
          </a:p>
          <a:p>
            <a:r>
              <a:rPr lang="en-US" dirty="0" err="1"/>
              <a:t>Difficulities</a:t>
            </a:r>
            <a:r>
              <a:rPr lang="en-US" dirty="0"/>
              <a:t> with large databases</a:t>
            </a:r>
          </a:p>
          <a:p>
            <a:pPr lvl="1"/>
            <a:r>
              <a:rPr lang="en-US" dirty="0"/>
              <a:t>Memory</a:t>
            </a:r>
          </a:p>
          <a:p>
            <a:pPr lvl="1"/>
            <a:r>
              <a:rPr lang="en-US" dirty="0"/>
              <a:t>Search time</a:t>
            </a:r>
          </a:p>
        </p:txBody>
      </p:sp>
    </p:spTree>
    <p:extLst>
      <p:ext uri="{BB962C8B-B14F-4D97-AF65-F5344CB8AC3E}">
        <p14:creationId xmlns:p14="http://schemas.microsoft.com/office/powerpoint/2010/main" val="358821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Matching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used in the research paper</a:t>
            </a:r>
          </a:p>
          <a:p>
            <a:pPr lvl="1"/>
            <a:r>
              <a:rPr lang="en-US" dirty="0"/>
              <a:t>30000 images</a:t>
            </a:r>
          </a:p>
          <a:p>
            <a:pPr lvl="1"/>
            <a:r>
              <a:rPr lang="en-US" dirty="0"/>
              <a:t>100 million features</a:t>
            </a:r>
          </a:p>
          <a:p>
            <a:endParaRPr lang="en-US" dirty="0"/>
          </a:p>
          <a:p>
            <a:r>
              <a:rPr lang="en-US" dirty="0"/>
              <a:t>Google Street View Dataset</a:t>
            </a:r>
          </a:p>
          <a:p>
            <a:pPr lvl="1"/>
            <a:r>
              <a:rPr lang="en-US" dirty="0"/>
              <a:t>51000 images</a:t>
            </a:r>
          </a:p>
          <a:p>
            <a:pPr lvl="1"/>
            <a:r>
              <a:rPr lang="en-US" dirty="0"/>
              <a:t>255 million features</a:t>
            </a:r>
          </a:p>
          <a:p>
            <a:endParaRPr lang="en-US" dirty="0"/>
          </a:p>
          <a:p>
            <a:r>
              <a:rPr lang="en-US" dirty="0"/>
              <a:t>Too many features to store and compare exhaustively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4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Block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0" y="2971021"/>
            <a:ext cx="11883981" cy="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Block Diagram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0" y="2089822"/>
            <a:ext cx="10880021" cy="2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893</TotalTime>
  <Words>798</Words>
  <Application>Microsoft Office PowerPoint</Application>
  <PresentationFormat>Widescreen</PresentationFormat>
  <Paragraphs>203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Century Gothic</vt:lpstr>
      <vt:lpstr>Wingdings 3</vt:lpstr>
      <vt:lpstr>Ion</vt:lpstr>
      <vt:lpstr>City-Scale Location Recognition </vt:lpstr>
      <vt:lpstr>Introduction</vt:lpstr>
      <vt:lpstr>Training Dataset</vt:lpstr>
      <vt:lpstr>Training Dataset</vt:lpstr>
      <vt:lpstr>Test Set</vt:lpstr>
      <vt:lpstr>Standard Approach to Image Matching</vt:lpstr>
      <vt:lpstr>Feature Matching Problem</vt:lpstr>
      <vt:lpstr>Training Block Diagram</vt:lpstr>
      <vt:lpstr>Query Block Diagram</vt:lpstr>
      <vt:lpstr>Vocabulary Trees</vt:lpstr>
      <vt:lpstr>Vocabulary Trees</vt:lpstr>
      <vt:lpstr>Best Bin First</vt:lpstr>
      <vt:lpstr>Best Bin First</vt:lpstr>
      <vt:lpstr>Best Bin First</vt:lpstr>
      <vt:lpstr>Greedy N-Best Paths Search</vt:lpstr>
      <vt:lpstr>Greedy N-Best Paths Search</vt:lpstr>
      <vt:lpstr>Greedy N-Best Paths Search</vt:lpstr>
      <vt:lpstr>Vocabulary Tree Search</vt:lpstr>
      <vt:lpstr>Informative Features</vt:lpstr>
      <vt:lpstr>Information Gain</vt:lpstr>
      <vt:lpstr>Information Gain</vt:lpstr>
      <vt:lpstr>Information Gain</vt:lpstr>
      <vt:lpstr>Feature Selection</vt:lpstr>
      <vt:lpstr>Chicken and Egg</vt:lpstr>
      <vt:lpstr>Modified Training Block Diagram</vt:lpstr>
      <vt:lpstr>Modified Training Block Diagram</vt:lpstr>
      <vt:lpstr>Voting Scheme</vt:lpstr>
      <vt:lpstr>Voting Scheme  </vt:lpstr>
      <vt:lpstr>Voting Scheme</vt:lpstr>
      <vt:lpstr>Results</vt:lpstr>
      <vt:lpstr>Results</vt:lpstr>
      <vt:lpstr>Sample Matches</vt:lpstr>
      <vt:lpstr>Sample Matches</vt:lpstr>
      <vt:lpstr>Sample Matches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City-Scale Location Recoginition</dc:title>
  <dc:creator>Berkay İnan</dc:creator>
  <cp:lastModifiedBy>Berkay İnan</cp:lastModifiedBy>
  <cp:revision>53</cp:revision>
  <dcterms:created xsi:type="dcterms:W3CDTF">2016-05-31T00:25:05Z</dcterms:created>
  <dcterms:modified xsi:type="dcterms:W3CDTF">2017-05-15T11:48:07Z</dcterms:modified>
</cp:coreProperties>
</file>